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gif" ContentType="image/gif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Masters/slideMaster6.xml" ContentType="application/vnd.openxmlformats-officedocument.presentationml.slideMaster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  <p:sldMasterId id="2147483792" r:id="rId2"/>
    <p:sldMasterId id="2147483804" r:id="rId3"/>
    <p:sldMasterId id="2147483852" r:id="rId4"/>
    <p:sldMasterId id="2147483876" r:id="rId5"/>
    <p:sldMasterId id="2147483888" r:id="rId6"/>
  </p:sldMasterIdLst>
  <p:notesMasterIdLst>
    <p:notesMasterId r:id="rId34"/>
  </p:notesMasterIdLst>
  <p:sldIdLst>
    <p:sldId id="256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70" r:id="rId17"/>
    <p:sldId id="271" r:id="rId18"/>
    <p:sldId id="267" r:id="rId19"/>
    <p:sldId id="257" r:id="rId20"/>
    <p:sldId id="273" r:id="rId21"/>
    <p:sldId id="274" r:id="rId22"/>
    <p:sldId id="268" r:id="rId23"/>
    <p:sldId id="269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825" autoAdjust="0"/>
    <p:restoredTop sz="94660"/>
  </p:normalViewPr>
  <p:slideViewPr>
    <p:cSldViewPr>
      <p:cViewPr varScale="1">
        <p:scale>
          <a:sx n="88" d="100"/>
          <a:sy n="88" d="100"/>
        </p:scale>
        <p:origin x="-5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D8CCA7-7735-45A1-993A-60654646F95F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70F7E4-DBC1-42FE-8B45-2CD01C2C0AA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0F7E4-DBC1-42FE-8B45-2CD01C2C0AAF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0F7E4-DBC1-42FE-8B45-2CD01C2C0AAF}" type="slidenum">
              <a:rPr lang="ru-RU" smtClean="0"/>
              <a:pPr/>
              <a:t>10</a:t>
            </a:fld>
            <a:endParaRPr lang="ru-RU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0F7E4-DBC1-42FE-8B45-2CD01C2C0AAF}" type="slidenum">
              <a:rPr lang="ru-RU" smtClean="0"/>
              <a:pPr/>
              <a:t>11</a:t>
            </a:fld>
            <a:endParaRPr lang="ru-RU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0F7E4-DBC1-42FE-8B45-2CD01C2C0AAF}" type="slidenum">
              <a:rPr lang="ru-RU" smtClean="0"/>
              <a:pPr/>
              <a:t>12</a:t>
            </a:fld>
            <a:endParaRPr lang="ru-RU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0F7E4-DBC1-42FE-8B45-2CD01C2C0AAF}" type="slidenum">
              <a:rPr lang="ru-RU" smtClean="0"/>
              <a:pPr/>
              <a:t>13</a:t>
            </a:fld>
            <a:endParaRPr lang="ru-RU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0F7E4-DBC1-42FE-8B45-2CD01C2C0AAF}" type="slidenum">
              <a:rPr lang="ru-RU" smtClean="0"/>
              <a:pPr/>
              <a:t>14</a:t>
            </a:fld>
            <a:endParaRPr lang="ru-RU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0F7E4-DBC1-42FE-8B45-2CD01C2C0AAF}" type="slidenum">
              <a:rPr lang="ru-RU" smtClean="0"/>
              <a:pPr/>
              <a:t>15</a:t>
            </a:fld>
            <a:endParaRPr lang="ru-RU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0F7E4-DBC1-42FE-8B45-2CD01C2C0AAF}" type="slidenum">
              <a:rPr lang="ru-RU" smtClean="0"/>
              <a:pPr/>
              <a:t>16</a:t>
            </a:fld>
            <a:endParaRPr lang="ru-RU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0F7E4-DBC1-42FE-8B45-2CD01C2C0AAF}" type="slidenum">
              <a:rPr lang="ru-RU" smtClean="0"/>
              <a:pPr/>
              <a:t>17</a:t>
            </a:fld>
            <a:endParaRPr lang="ru-RU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0F7E4-DBC1-42FE-8B45-2CD01C2C0AAF}" type="slidenum">
              <a:rPr lang="ru-RU" smtClean="0"/>
              <a:pPr/>
              <a:t>18</a:t>
            </a:fld>
            <a:endParaRPr lang="ru-RU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0F7E4-DBC1-42FE-8B45-2CD01C2C0AAF}" type="slidenum">
              <a:rPr lang="ru-RU" smtClean="0"/>
              <a:pPr/>
              <a:t>19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0F7E4-DBC1-42FE-8B45-2CD01C2C0AAF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0F7E4-DBC1-42FE-8B45-2CD01C2C0AAF}" type="slidenum">
              <a:rPr lang="ru-RU" smtClean="0"/>
              <a:pPr/>
              <a:t>20</a:t>
            </a:fld>
            <a:endParaRPr lang="ru-RU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0F7E4-DBC1-42FE-8B45-2CD01C2C0AAF}" type="slidenum">
              <a:rPr lang="ru-RU" smtClean="0"/>
              <a:pPr/>
              <a:t>21</a:t>
            </a:fld>
            <a:endParaRPr lang="ru-RU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0F7E4-DBC1-42FE-8B45-2CD01C2C0AAF}" type="slidenum">
              <a:rPr lang="ru-RU" smtClean="0"/>
              <a:pPr/>
              <a:t>22</a:t>
            </a:fld>
            <a:endParaRPr lang="ru-RU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0F7E4-DBC1-42FE-8B45-2CD01C2C0AAF}" type="slidenum">
              <a:rPr lang="ru-RU" smtClean="0"/>
              <a:pPr/>
              <a:t>23</a:t>
            </a:fld>
            <a:endParaRPr lang="ru-RU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0F7E4-DBC1-42FE-8B45-2CD01C2C0AAF}" type="slidenum">
              <a:rPr lang="ru-RU" smtClean="0"/>
              <a:pPr/>
              <a:t>24</a:t>
            </a:fld>
            <a:endParaRPr lang="ru-RU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0F7E4-DBC1-42FE-8B45-2CD01C2C0AAF}" type="slidenum">
              <a:rPr lang="ru-RU" smtClean="0"/>
              <a:pPr/>
              <a:t>25</a:t>
            </a:fld>
            <a:endParaRPr lang="ru-RU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0F7E4-DBC1-42FE-8B45-2CD01C2C0AAF}" type="slidenum">
              <a:rPr lang="ru-RU" smtClean="0"/>
              <a:pPr/>
              <a:t>26</a:t>
            </a:fld>
            <a:endParaRPr lang="ru-RU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0F7E4-DBC1-42FE-8B45-2CD01C2C0AAF}" type="slidenum">
              <a:rPr lang="ru-RU" smtClean="0"/>
              <a:pPr/>
              <a:t>27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0F7E4-DBC1-42FE-8B45-2CD01C2C0AAF}" type="slidenum">
              <a:rPr lang="ru-RU" smtClean="0"/>
              <a:pPr/>
              <a:t>3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0F7E4-DBC1-42FE-8B45-2CD01C2C0AAF}" type="slidenum">
              <a:rPr lang="ru-RU" smtClean="0"/>
              <a:pPr/>
              <a:t>4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0F7E4-DBC1-42FE-8B45-2CD01C2C0AAF}" type="slidenum">
              <a:rPr lang="ru-RU" smtClean="0"/>
              <a:pPr/>
              <a:t>5</a:t>
            </a:fld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0F7E4-DBC1-42FE-8B45-2CD01C2C0AAF}" type="slidenum">
              <a:rPr lang="ru-RU" smtClean="0"/>
              <a:pPr/>
              <a:t>6</a:t>
            </a:fld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0F7E4-DBC1-42FE-8B45-2CD01C2C0AAF}" type="slidenum">
              <a:rPr lang="ru-RU" smtClean="0"/>
              <a:pPr/>
              <a:t>7</a:t>
            </a:fld>
            <a:endParaRPr lang="ru-RU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0F7E4-DBC1-42FE-8B45-2CD01C2C0AAF}" type="slidenum">
              <a:rPr lang="ru-RU" smtClean="0"/>
              <a:pPr/>
              <a:t>8</a:t>
            </a:fld>
            <a:endParaRPr lang="ru-RU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70F7E4-DBC1-42FE-8B45-2CD01C2C0AAF}" type="slidenum">
              <a:rPr lang="ru-RU" smtClean="0"/>
              <a:pPr/>
              <a:t>9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EA18E40-4A85-453C-B41E-8ADFC15364DB}" type="datetimeFigureOut">
              <a:rPr lang="ru-RU" smtClean="0"/>
              <a:pPr/>
              <a:t>11.04.2010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6E4507C-9A6F-4734-B057-59174761EC8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audio" Target="file:///G:\iamearth.mp3" TargetMode="Externa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13" Type="http://schemas.openxmlformats.org/officeDocument/2006/relationships/image" Target="../media/image27.png"/><Relationship Id="rId3" Type="http://schemas.openxmlformats.org/officeDocument/2006/relationships/image" Target="../media/image21.jpeg"/><Relationship Id="rId7" Type="http://schemas.openxmlformats.org/officeDocument/2006/relationships/image" Target="../media/image23.png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1.xml"/><Relationship Id="rId6" Type="http://schemas.openxmlformats.org/officeDocument/2006/relationships/slide" Target="slide19.xml"/><Relationship Id="rId11" Type="http://schemas.openxmlformats.org/officeDocument/2006/relationships/image" Target="../media/image25.png"/><Relationship Id="rId5" Type="http://schemas.openxmlformats.org/officeDocument/2006/relationships/image" Target="../media/image22.png"/><Relationship Id="rId10" Type="http://schemas.openxmlformats.org/officeDocument/2006/relationships/slide" Target="slide21.xml"/><Relationship Id="rId4" Type="http://schemas.openxmlformats.org/officeDocument/2006/relationships/slide" Target="slide14.xml"/><Relationship Id="rId9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9.xml"/><Relationship Id="rId1" Type="http://schemas.openxmlformats.org/officeDocument/2006/relationships/video" Target="file:///C:\Users\User\Desktop\vostok1.avi" TargetMode="External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31.gif"/><Relationship Id="rId4" Type="http://schemas.openxmlformats.org/officeDocument/2006/relationships/slide" Target="slide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2.xml"/><Relationship Id="rId5" Type="http://schemas.openxmlformats.org/officeDocument/2006/relationships/image" Target="../media/image31.gif"/><Relationship Id="rId4" Type="http://schemas.openxmlformats.org/officeDocument/2006/relationships/slide" Target="slide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2.xml"/><Relationship Id="rId5" Type="http://schemas.openxmlformats.org/officeDocument/2006/relationships/image" Target="../media/image31.gif"/><Relationship Id="rId4" Type="http://schemas.openxmlformats.org/officeDocument/2006/relationships/slide" Target="slide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2.xml"/><Relationship Id="rId4" Type="http://schemas.openxmlformats.org/officeDocument/2006/relationships/image" Target="../media/image1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7.xml"/><Relationship Id="rId1" Type="http://schemas.openxmlformats.org/officeDocument/2006/relationships/audio" Target="file:///G:\2864491_6297844dce83.mp3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7.xml"/><Relationship Id="rId1" Type="http://schemas.openxmlformats.org/officeDocument/2006/relationships/audio" Target="file:///G:\10_leshenko_lev_prityagenie_zemli.mp3" TargetMode="Externa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7.xml"/><Relationship Id="rId1" Type="http://schemas.openxmlformats.org/officeDocument/2006/relationships/audio" Target="file:///G:\2864491_6297844dce83.mp3" TargetMode="Externa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7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1857364"/>
            <a:ext cx="8229600" cy="1143000"/>
          </a:xfrm>
        </p:spPr>
        <p:txBody>
          <a:bodyPr>
            <a:noAutofit/>
          </a:bodyPr>
          <a:lstStyle/>
          <a:p>
            <a:r>
              <a:rPr lang="ru-RU" sz="8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8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endParaRPr lang="ru-RU" sz="8800" dirty="0"/>
          </a:p>
        </p:txBody>
      </p:sp>
      <p:pic>
        <p:nvPicPr>
          <p:cNvPr id="7" name="iamearth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57224" y="5929330"/>
            <a:ext cx="304800" cy="30480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500034" y="2285992"/>
            <a:ext cx="80546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Космический рейс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245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2643182"/>
            <a:ext cx="7956452" cy="557202"/>
          </a:xfrm>
        </p:spPr>
        <p:txBody>
          <a:bodyPr>
            <a:noAutofit/>
          </a:bodyPr>
          <a:lstStyle/>
          <a:p>
            <a:pPr algn="l"/>
            <a:r>
              <a:rPr lang="ru-RU" sz="9600" dirty="0" smtClean="0"/>
              <a:t> </a:t>
            </a:r>
            <a:r>
              <a:rPr lang="ru-RU" sz="9600" dirty="0" smtClean="0">
                <a:solidFill>
                  <a:srgbClr val="FFC000"/>
                </a:solidFill>
              </a:rPr>
              <a:t>Что лишнее?</a:t>
            </a:r>
            <a:endParaRPr lang="ru-RU" sz="96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844" y="1571612"/>
            <a:ext cx="885831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ru-RU" sz="3200" dirty="0" smtClean="0"/>
              <a:t>Акваланг, космодром, скафандр, космос</a:t>
            </a:r>
          </a:p>
          <a:p>
            <a:pPr marL="514350" indent="-514350">
              <a:buAutoNum type="arabicPeriod"/>
            </a:pPr>
            <a:endParaRPr lang="ru-RU" sz="3200" dirty="0" smtClean="0"/>
          </a:p>
          <a:p>
            <a:pPr marL="514350" indent="-514350">
              <a:buAutoNum type="arabicPeriod"/>
            </a:pPr>
            <a:r>
              <a:rPr lang="ru-RU" sz="3200" dirty="0" smtClean="0"/>
              <a:t>Луноход, стыковка, погружение, протяжка</a:t>
            </a:r>
          </a:p>
          <a:p>
            <a:pPr marL="514350" indent="-514350">
              <a:buAutoNum type="arabicPeriod"/>
            </a:pPr>
            <a:endParaRPr lang="ru-RU" sz="3200" dirty="0" smtClean="0"/>
          </a:p>
          <a:p>
            <a:pPr marL="514350" indent="-514350">
              <a:buAutoNum type="arabicPeriod"/>
            </a:pPr>
            <a:r>
              <a:rPr lang="ru-RU" sz="3200" dirty="0" smtClean="0"/>
              <a:t>Космонавт, юнга, пилот, штурман</a:t>
            </a:r>
          </a:p>
          <a:p>
            <a:pPr marL="514350" indent="-514350">
              <a:buAutoNum type="arabicPeriod"/>
            </a:pPr>
            <a:endParaRPr lang="ru-RU" sz="3200" dirty="0" smtClean="0"/>
          </a:p>
          <a:p>
            <a:pPr marL="514350" indent="-514350">
              <a:buAutoNum type="arabicPeriod"/>
            </a:pPr>
            <a:r>
              <a:rPr lang="ru-RU" sz="3200" dirty="0" smtClean="0"/>
              <a:t>Орбита, комета, спутник, аэродром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1538" y="2285992"/>
            <a:ext cx="69294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Как звали собак, которые  первые из живых существ побывали в космосе и вернулись на землю?</a:t>
            </a:r>
            <a:endParaRPr lang="ru-RU" sz="32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32675" y="3857627"/>
            <a:ext cx="1939721" cy="1996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1214414" y="5143512"/>
            <a:ext cx="32147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Белка и стрелка.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G:\img-70af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263063" cy="6947298"/>
          </a:xfrm>
          <a:prstGeom prst="rect">
            <a:avLst/>
          </a:prstGeom>
          <a:noFill/>
        </p:spPr>
      </p:pic>
      <p:pic>
        <p:nvPicPr>
          <p:cNvPr id="1026" name="Picture 2" descr="C:\C&amp;M\CMGE07_3\pg_004.bmp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7224" y="785794"/>
            <a:ext cx="1771650" cy="1971675"/>
          </a:xfrm>
          <a:prstGeom prst="rect">
            <a:avLst/>
          </a:prstGeom>
          <a:noFill/>
        </p:spPr>
      </p:pic>
      <p:pic>
        <p:nvPicPr>
          <p:cNvPr id="1027" name="Picture 3" descr="C:\C&amp;M\CMGE07_3\pt_049.bmp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14678" y="785794"/>
            <a:ext cx="1771650" cy="1971675"/>
          </a:xfrm>
          <a:prstGeom prst="rect">
            <a:avLst/>
          </a:prstGeom>
          <a:noFill/>
        </p:spPr>
      </p:pic>
      <p:pic>
        <p:nvPicPr>
          <p:cNvPr id="1028" name="Picture 4" descr="C:\C&amp;M\CMGE07_3\pk_061.bmp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357554" y="4000504"/>
            <a:ext cx="1771650" cy="1971675"/>
          </a:xfrm>
          <a:prstGeom prst="rect">
            <a:avLst/>
          </a:prstGeom>
          <a:noFill/>
        </p:spPr>
      </p:pic>
      <p:pic>
        <p:nvPicPr>
          <p:cNvPr id="1029" name="Picture 5" descr="C:\C&amp;M\CMGE07_3\pl_034.bmp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57224" y="4000504"/>
            <a:ext cx="1771650" cy="1971675"/>
          </a:xfrm>
          <a:prstGeom prst="rect">
            <a:avLst/>
          </a:prstGeom>
          <a:noFill/>
        </p:spPr>
      </p:pic>
      <p:pic>
        <p:nvPicPr>
          <p:cNvPr id="1030" name="Picture 6" descr="C:\C&amp;M\CMGE07_3\pp_042.bmp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786446" y="785794"/>
            <a:ext cx="1771650" cy="1971675"/>
          </a:xfrm>
          <a:prstGeom prst="rect">
            <a:avLst/>
          </a:prstGeom>
          <a:noFill/>
        </p:spPr>
      </p:pic>
      <p:pic>
        <p:nvPicPr>
          <p:cNvPr id="1031" name="Picture 7" descr="C:\C&amp;M\CMGE07_3\pb_026.bmp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5786446" y="4000504"/>
            <a:ext cx="1771650" cy="1971675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 rot="16200000">
            <a:off x="4166950" y="-541878"/>
            <a:ext cx="738664" cy="7500988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Гагарин Ю.А</a:t>
            </a:r>
            <a:r>
              <a:rPr lang="ru-RU" sz="3600" dirty="0" smtClean="0">
                <a:solidFill>
                  <a:srgbClr val="FF0000"/>
                </a:solidFill>
              </a:rPr>
              <a:t>.  </a:t>
            </a:r>
            <a:r>
              <a:rPr lang="ru-RU" sz="2800" dirty="0" smtClean="0">
                <a:solidFill>
                  <a:srgbClr val="FF0000"/>
                </a:solidFill>
              </a:rPr>
              <a:t>Титов Г.С</a:t>
            </a:r>
            <a:r>
              <a:rPr lang="ru-RU" sz="2800" dirty="0" smtClean="0">
                <a:solidFill>
                  <a:srgbClr val="FF0000"/>
                </a:solidFill>
              </a:rPr>
              <a:t>.</a:t>
            </a:r>
            <a:r>
              <a:rPr lang="ru-RU" sz="2800" dirty="0" smtClean="0">
                <a:solidFill>
                  <a:srgbClr val="FF0000"/>
                </a:solidFill>
              </a:rPr>
              <a:t>.          Попович </a:t>
            </a:r>
            <a:r>
              <a:rPr lang="ru-RU" sz="2800" dirty="0" smtClean="0">
                <a:solidFill>
                  <a:srgbClr val="FF0000"/>
                </a:solidFill>
              </a:rPr>
              <a:t>П.Р. 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 rot="16200000" flipV="1">
            <a:off x="6232299" y="3208334"/>
            <a:ext cx="738664" cy="84142"/>
          </a:xfrm>
          <a:prstGeom prst="rect">
            <a:avLst/>
          </a:prstGeom>
          <a:noFill/>
        </p:spPr>
        <p:txBody>
          <a:bodyPr vert="vert" wrap="squar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 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1472" y="6072206"/>
            <a:ext cx="76438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  Леонов А.А</a:t>
            </a:r>
            <a:r>
              <a:rPr lang="ru-RU" sz="2800" dirty="0" smtClean="0">
                <a:solidFill>
                  <a:srgbClr val="FF0000"/>
                </a:solidFill>
              </a:rPr>
              <a:t>.       </a:t>
            </a:r>
            <a:r>
              <a:rPr lang="ru-RU" sz="2800" dirty="0" smtClean="0">
                <a:solidFill>
                  <a:srgbClr val="FF0000"/>
                </a:solidFill>
              </a:rPr>
              <a:t>Комаров </a:t>
            </a:r>
            <a:r>
              <a:rPr lang="ru-RU" sz="2800" dirty="0" smtClean="0">
                <a:solidFill>
                  <a:srgbClr val="FF0000"/>
                </a:solidFill>
              </a:rPr>
              <a:t>В.М    Беляев П.И.</a:t>
            </a:r>
            <a:endParaRPr lang="ru-RU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vostok1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20218" cy="68401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5720" y="1357298"/>
            <a:ext cx="691061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sz="2400" dirty="0" smtClean="0">
                <a:solidFill>
                  <a:srgbClr val="C00000"/>
                </a:solidFill>
              </a:rPr>
              <a:t>Как назывался космический корабль, на котором </a:t>
            </a:r>
          </a:p>
          <a:p>
            <a:pPr algn="just"/>
            <a:r>
              <a:rPr lang="ru-RU" sz="2400" dirty="0" smtClean="0">
                <a:solidFill>
                  <a:srgbClr val="C00000"/>
                </a:solidFill>
              </a:rPr>
              <a:t>12 апреля 1961 года  Юрий  Гагарин совершил</a:t>
            </a:r>
          </a:p>
          <a:p>
            <a:pPr algn="just"/>
            <a:r>
              <a:rPr lang="ru-RU" sz="2400" dirty="0" smtClean="0">
                <a:solidFill>
                  <a:srgbClr val="C00000"/>
                </a:solidFill>
              </a:rPr>
              <a:t> первый полет человека в космос?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357422" y="2857496"/>
            <a:ext cx="710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Союз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2357422" y="3643314"/>
            <a:ext cx="8594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Восток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357686" y="2857496"/>
            <a:ext cx="107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Восход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357686" y="3643314"/>
            <a:ext cx="10122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Апполон</a:t>
            </a:r>
            <a:endParaRPr lang="ru-RU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3714752"/>
            <a:ext cx="2143140" cy="2619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42844" y="1571612"/>
            <a:ext cx="878687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12 апреля 1961 года с космодрома Байконур был осуществлен пуск  ракеты-носителя, которая вывела на околоземную орбиту первый в мире пилотируемый корабль -  </a:t>
            </a:r>
            <a:r>
              <a:rPr lang="ru-RU" sz="2400" dirty="0" smtClean="0">
                <a:solidFill>
                  <a:srgbClr val="FF0000"/>
                </a:solidFill>
              </a:rPr>
              <a:t>«Восток». </a:t>
            </a: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Космический корабль пилотировал – советский  космонавт Юрий Гагарин.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3929066"/>
            <a:ext cx="1628775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9" y="1643050"/>
            <a:ext cx="864399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Сколько  минут длился первый полет человека в космос</a:t>
            </a:r>
            <a:r>
              <a:rPr lang="ru-RU" sz="2400" dirty="0" smtClean="0">
                <a:solidFill>
                  <a:schemeClr val="accent3">
                    <a:lumMod val="40000"/>
                    <a:lumOff val="60000"/>
                  </a:schemeClr>
                </a:solidFill>
              </a:rPr>
              <a:t>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000232" y="2571744"/>
            <a:ext cx="20633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126</a:t>
            </a:r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минут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71670" y="3429000"/>
            <a:ext cx="18582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60 минут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86314" y="2571744"/>
            <a:ext cx="20633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108 минут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57752" y="3429000"/>
            <a:ext cx="20633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105 минут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G:\chinese_in_space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43174" y="4286256"/>
            <a:ext cx="3670656" cy="22574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 descr="G:\img-70af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42844" y="1857364"/>
            <a:ext cx="90011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Полет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продолжался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 час 48 минут = 108 минутам</a:t>
            </a:r>
            <a:r>
              <a:rPr lang="ru-RU" sz="2800" dirty="0" smtClean="0">
                <a:solidFill>
                  <a:srgbClr val="FF0000"/>
                </a:solidFill>
              </a:rPr>
              <a:t>.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7" name="Рисунок 6" descr="7b4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158" y="6000768"/>
            <a:ext cx="56197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2143116"/>
            <a:ext cx="60007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6 августа 1961 года </a:t>
            </a:r>
            <a:r>
              <a:rPr lang="ru-RU" sz="2400" dirty="0" smtClean="0">
                <a:solidFill>
                  <a:srgbClr val="FF0000"/>
                </a:solidFill>
              </a:rPr>
              <a:t>Герман Титов </a:t>
            </a:r>
            <a:r>
              <a:rPr lang="ru-RU" sz="2400" dirty="0" smtClean="0"/>
              <a:t>совершил космический полет на корабле «Восток-2», продолжавшийся 1 сутки 1 час 18 минут.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3643314"/>
            <a:ext cx="1990725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Рисунок 3" descr="7b4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158" y="6000768"/>
            <a:ext cx="56197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-5555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1214422"/>
            <a:ext cx="6858048" cy="1947874"/>
          </a:xfrm>
        </p:spPr>
        <p:txBody>
          <a:bodyPr>
            <a:noAutofit/>
          </a:bodyPr>
          <a:lstStyle/>
          <a:p>
            <a:r>
              <a:rPr lang="ru-RU" sz="6600" dirty="0" smtClean="0">
                <a:solidFill>
                  <a:srgbClr val="FFC000"/>
                </a:solidFill>
              </a:rPr>
              <a:t>Старт космического корабля</a:t>
            </a:r>
            <a:endParaRPr lang="ru-RU" sz="6600" dirty="0">
              <a:solidFill>
                <a:srgbClr val="FFC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3214686"/>
            <a:ext cx="6172200" cy="13716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bg1">
                    <a:lumMod val="95000"/>
                  </a:schemeClr>
                </a:solidFill>
              </a:rPr>
              <a:t>(участвуют </a:t>
            </a:r>
          </a:p>
          <a:p>
            <a:r>
              <a:rPr lang="ru-RU" sz="3200" dirty="0" smtClean="0">
                <a:solidFill>
                  <a:schemeClr val="bg1">
                    <a:lumMod val="95000"/>
                  </a:schemeClr>
                </a:solidFill>
              </a:rPr>
              <a:t>штурманы)</a:t>
            </a:r>
            <a:endParaRPr lang="ru-RU" sz="3200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1857364"/>
            <a:ext cx="67151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1214422"/>
            <a:ext cx="8215370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dirty="0" smtClean="0"/>
          </a:p>
          <a:p>
            <a:pPr algn="just"/>
            <a:r>
              <a:rPr lang="ru-RU" sz="2000" dirty="0" smtClean="0"/>
              <a:t>12 октября 1964 с космодрома Байконур (СССР) осуществлен пуск ракеты-носителя, которая вывела на околоземную орбиту первый  многоместный космический корабль «Восход». Космический корабль пилотировал экипаж в составе: </a:t>
            </a:r>
            <a:r>
              <a:rPr lang="ru-RU" sz="2000" dirty="0" smtClean="0">
                <a:solidFill>
                  <a:srgbClr val="FF0000"/>
                </a:solidFill>
              </a:rPr>
              <a:t>Владимир Комаров (командир корабля)</a:t>
            </a:r>
            <a:r>
              <a:rPr lang="ru-RU" sz="2000" dirty="0" smtClean="0"/>
              <a:t>, Константин Феоктистов (научный сотрудник-космонавт), Борис Егоров (врач-космонавт). Впервые в истории космонавты совершали полет без скафандров.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500438"/>
            <a:ext cx="3071834" cy="2924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 descr="7b4.gif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7158" y="6000768"/>
            <a:ext cx="56197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857232"/>
            <a:ext cx="857256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dirty="0" smtClean="0"/>
          </a:p>
          <a:p>
            <a:pPr algn="just"/>
            <a:r>
              <a:rPr lang="ru-RU" sz="2000" dirty="0" smtClean="0"/>
              <a:t>18 марта 1965 с космодрома Байконур осуществлен пуск  космического корабля «Восход-2» пилотируемый экипажем в составе: Павел Беляев (командир корабля), </a:t>
            </a:r>
            <a:r>
              <a:rPr lang="ru-RU" sz="2000" dirty="0" smtClean="0">
                <a:solidFill>
                  <a:srgbClr val="FF0000"/>
                </a:solidFill>
              </a:rPr>
              <a:t>Алексей Леонов </a:t>
            </a:r>
            <a:r>
              <a:rPr lang="ru-RU" sz="2000" dirty="0" smtClean="0"/>
              <a:t>(второй пилот). В этот же день Леонов совершил первый в мире выход человека в открытый космос. Общая продолжительность пребывания космонавта в открытом космосе составила 20 минут. При возвращении в космический корабль возникли трудности, которые были связаны с увеличением размеров скафандра космонавта в вакууме. В условиях дефицита времени космонавту все-таки удалось «протиснуться» внутрь космического корабля</a:t>
            </a:r>
            <a:r>
              <a:rPr lang="ru-RU" dirty="0" smtClean="0"/>
              <a:t>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3857627"/>
            <a:ext cx="2357454" cy="25258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 descr="G:\13254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7356" y="4286256"/>
            <a:ext cx="2571768" cy="1928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2214554"/>
            <a:ext cx="7929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/>
              <a:t>Кто является первой в мире женщиной – космонавтом?</a:t>
            </a:r>
            <a:endParaRPr lang="ru-RU" sz="2400" b="1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071810"/>
            <a:ext cx="3920460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857224" y="4286256"/>
            <a:ext cx="29289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Валентина Терешкова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2214555"/>
            <a:ext cx="75009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В каком государстве расположен космодром Байконур? </a:t>
            </a:r>
            <a:endParaRPr lang="ru-RU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143108" y="3786190"/>
            <a:ext cx="5715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Россия                         Казахстан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43042" y="4643447"/>
            <a:ext cx="64294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</a:rPr>
              <a:t>       СССР                            Узбекистан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8662" y="2500306"/>
            <a:ext cx="7143800" cy="1357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/>
              <a:t>   С 1994 года город вместе с космическим комплексом передан России на правах долгосрочной аренды. Имеет особый статус города федерального значения в составе Российской Федерации.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85786" y="1643050"/>
            <a:ext cx="7429552" cy="8572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rgbClr val="FF0000"/>
                </a:solidFill>
              </a:rPr>
              <a:t>    Космодром Байконур, расположен в Казахстане, рядом с городом Байконур.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4098" name="Picture 2" descr="G:\chinese_in_space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3571876"/>
            <a:ext cx="4857784" cy="29875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_11a8_ac1e654e_X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96889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071538" y="2428868"/>
            <a:ext cx="7143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 smtClean="0">
                <a:solidFill>
                  <a:srgbClr val="C00000"/>
                </a:solidFill>
              </a:rPr>
              <a:t>Как называется система планет, в которой находится планета Земля?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358082" y="5214950"/>
            <a:ext cx="1643074" cy="857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C000"/>
                </a:solidFill>
              </a:rPr>
              <a:t>Солнечная </a:t>
            </a:r>
          </a:p>
          <a:p>
            <a:r>
              <a:rPr lang="ru-RU" sz="2400" b="1" dirty="0" smtClean="0">
                <a:solidFill>
                  <a:srgbClr val="FFC000"/>
                </a:solidFill>
              </a:rPr>
              <a:t>система</a:t>
            </a:r>
            <a:endParaRPr lang="ru-RU" sz="24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6029592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686441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143504" y="571480"/>
            <a:ext cx="450062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b="1" dirty="0" smtClean="0">
                <a:solidFill>
                  <a:srgbClr val="FFC000"/>
                </a:solidFill>
              </a:rPr>
              <a:t>Как называется </a:t>
            </a:r>
          </a:p>
          <a:p>
            <a:pPr algn="just"/>
            <a:r>
              <a:rPr lang="ru-RU" sz="3600" b="1" dirty="0" smtClean="0">
                <a:solidFill>
                  <a:srgbClr val="FFC000"/>
                </a:solidFill>
              </a:rPr>
              <a:t>естественный спутник  Земли?</a:t>
            </a:r>
            <a:endParaRPr lang="ru-RU" sz="3600" b="1" dirty="0">
              <a:solidFill>
                <a:srgbClr val="FFC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29124" y="5429264"/>
            <a:ext cx="1785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Луна</a:t>
            </a:r>
            <a:endParaRPr lang="ru-RU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71472" y="2071678"/>
            <a:ext cx="764386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/>
              <a:t>с н м о а в с о к т </a:t>
            </a:r>
            <a:endParaRPr lang="ru-RU" sz="8000" dirty="0"/>
          </a:p>
        </p:txBody>
      </p:sp>
      <p:sp>
        <p:nvSpPr>
          <p:cNvPr id="4" name="TextBox 3"/>
          <p:cNvSpPr txBox="1"/>
          <p:nvPr/>
        </p:nvSpPr>
        <p:spPr>
          <a:xfrm>
            <a:off x="1357290" y="3929066"/>
            <a:ext cx="55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000100" y="4071942"/>
            <a:ext cx="464347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Космос</a:t>
            </a:r>
          </a:p>
          <a:p>
            <a:r>
              <a:rPr lang="ru-RU" sz="4000" dirty="0" smtClean="0"/>
              <a:t>Восток</a:t>
            </a:r>
          </a:p>
          <a:p>
            <a:r>
              <a:rPr lang="ru-RU" sz="4000" dirty="0" smtClean="0"/>
              <a:t>Космонавт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img-546a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91517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C000"/>
                </a:solidFill>
              </a:rPr>
              <a:t>Работа бортовых</a:t>
            </a:r>
            <a:br>
              <a:rPr lang="ru-RU" dirty="0" smtClean="0">
                <a:solidFill>
                  <a:srgbClr val="FFC000"/>
                </a:solidFill>
              </a:rPr>
            </a:br>
            <a:r>
              <a:rPr lang="ru-RU" dirty="0" smtClean="0">
                <a:solidFill>
                  <a:srgbClr val="FFC000"/>
                </a:solidFill>
              </a:rPr>
              <a:t> систем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86058"/>
            <a:ext cx="7772400" cy="1509712"/>
          </a:xfrm>
        </p:spPr>
        <p:txBody>
          <a:bodyPr>
            <a:normAutofit/>
          </a:bodyPr>
          <a:lstStyle/>
          <a:p>
            <a:pPr algn="r"/>
            <a:r>
              <a:rPr lang="ru-RU" sz="3200" dirty="0" smtClean="0"/>
              <a:t>                                       </a:t>
            </a:r>
          </a:p>
          <a:p>
            <a:pPr algn="r"/>
            <a:r>
              <a:rPr lang="ru-RU" sz="3200" dirty="0" smtClean="0"/>
              <a:t>         (участвуют борт–механики)</a:t>
            </a:r>
            <a:endParaRPr lang="ru-RU" sz="3200" dirty="0"/>
          </a:p>
        </p:txBody>
      </p:sp>
      <p:pic>
        <p:nvPicPr>
          <p:cNvPr id="5" name="2864491_6297844dce8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714348" y="585789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273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0_11a8_ac1e654e_XL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96889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714488"/>
            <a:ext cx="7772400" cy="1362456"/>
          </a:xfrm>
        </p:spPr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Как </a:t>
            </a:r>
            <a:r>
              <a:rPr lang="ru-RU" dirty="0" smtClean="0">
                <a:solidFill>
                  <a:srgbClr val="FFC000"/>
                </a:solidFill>
              </a:rPr>
              <a:t>безмерно</a:t>
            </a:r>
            <a:r>
              <a:rPr lang="ru-RU" dirty="0" smtClean="0">
                <a:solidFill>
                  <a:srgbClr val="FFC000"/>
                </a:solidFill>
              </a:rPr>
              <a:t> </a:t>
            </a:r>
            <a:r>
              <a:rPr lang="ru-RU" dirty="0" smtClean="0">
                <a:solidFill>
                  <a:srgbClr val="FFC000"/>
                </a:solidFill>
              </a:rPr>
              <a:t>оно притяжение земли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034" y="3143248"/>
            <a:ext cx="7772400" cy="150971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( участвуют пилоты экипажей)</a:t>
            </a:r>
            <a:endParaRPr lang="ru-RU" sz="3200" dirty="0"/>
          </a:p>
        </p:txBody>
      </p:sp>
      <p:pic>
        <p:nvPicPr>
          <p:cNvPr id="4" name="10_leshenko_lev_prityagenie_zeml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785786" y="578645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332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87124907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Конкурс радистов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r"/>
            <a:r>
              <a:rPr lang="ru-RU" sz="3200" dirty="0" smtClean="0">
                <a:solidFill>
                  <a:schemeClr val="tx1">
                    <a:lumMod val="95000"/>
                  </a:schemeClr>
                </a:solidFill>
              </a:rPr>
              <a:t>(участвуют радисты)</a:t>
            </a:r>
            <a:endParaRPr lang="ru-RU" sz="3200" dirty="0">
              <a:solidFill>
                <a:schemeClr val="tx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DSC_560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6380" y="1643050"/>
            <a:ext cx="3182892" cy="476243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785926"/>
            <a:ext cx="7772400" cy="1362456"/>
          </a:xfrm>
        </p:spPr>
        <p:txBody>
          <a:bodyPr/>
          <a:lstStyle/>
          <a:p>
            <a:r>
              <a:rPr lang="ru-RU" dirty="0" smtClean="0"/>
              <a:t>Стюардесса мила и желанна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28596" y="3214686"/>
            <a:ext cx="7772400" cy="150971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(участвуют стюардессы)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6029592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7969" y="0"/>
            <a:ext cx="968644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29190" y="1428736"/>
            <a:ext cx="4948214" cy="1285884"/>
          </a:xfrm>
        </p:spPr>
        <p:txBody>
          <a:bodyPr>
            <a:noAutofit/>
          </a:bodyPr>
          <a:lstStyle/>
          <a:p>
            <a:r>
              <a:rPr lang="ru-RU" sz="7200" dirty="0" smtClean="0">
                <a:solidFill>
                  <a:srgbClr val="FFC000"/>
                </a:solidFill>
              </a:rPr>
              <a:t>Конкурс</a:t>
            </a:r>
            <a:r>
              <a:rPr lang="ru-RU" sz="7200" dirty="0" smtClean="0"/>
              <a:t> </a:t>
            </a:r>
            <a:r>
              <a:rPr lang="ru-RU" sz="7200" dirty="0" smtClean="0">
                <a:solidFill>
                  <a:srgbClr val="FFC000"/>
                </a:solidFill>
              </a:rPr>
              <a:t>капитанов</a:t>
            </a:r>
            <a:endParaRPr lang="ru-RU" sz="72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img-26b0a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42910" y="571480"/>
            <a:ext cx="7772400" cy="1362456"/>
          </a:xfrm>
        </p:spPr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>Самый, самый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714348" y="1785926"/>
            <a:ext cx="7772400" cy="1509712"/>
          </a:xfrm>
        </p:spPr>
        <p:txBody>
          <a:bodyPr/>
          <a:lstStyle/>
          <a:p>
            <a:r>
              <a:rPr lang="ru-RU" dirty="0" smtClean="0"/>
              <a:t>(</a:t>
            </a:r>
            <a:r>
              <a:rPr lang="ru-RU" sz="3600" dirty="0" smtClean="0"/>
              <a:t>участвуют  испытатели)</a:t>
            </a:r>
            <a:endParaRPr lang="ru-RU" sz="3600" dirty="0"/>
          </a:p>
        </p:txBody>
      </p:sp>
      <p:pic>
        <p:nvPicPr>
          <p:cNvPr id="9" name="2864491_6297844dce83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357158" y="600076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273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3254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285728"/>
            <a:ext cx="4405342" cy="330400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14942" y="1643050"/>
            <a:ext cx="2714644" cy="1000132"/>
          </a:xfrm>
        </p:spPr>
        <p:txBody>
          <a:bodyPr/>
          <a:lstStyle/>
          <a:p>
            <a:r>
              <a:rPr lang="ru-RU" dirty="0" smtClean="0"/>
              <a:t>Земляне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28662" y="4286256"/>
            <a:ext cx="3429024" cy="1071570"/>
          </a:xfrm>
        </p:spPr>
        <p:txBody>
          <a:bodyPr>
            <a:noAutofit/>
          </a:bodyPr>
          <a:lstStyle/>
          <a:p>
            <a:r>
              <a:rPr lang="ru-RU" sz="4400" dirty="0" smtClean="0"/>
              <a:t>(Викторина)</a:t>
            </a:r>
            <a:endParaRPr lang="ru-RU" sz="4400" dirty="0"/>
          </a:p>
        </p:txBody>
      </p:sp>
      <p:pic>
        <p:nvPicPr>
          <p:cNvPr id="5" name="Рисунок 4" descr="13254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9255" y="3714752"/>
            <a:ext cx="3333768" cy="25003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1_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Эркер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1481</TotalTime>
  <Words>505</Words>
  <Application>Microsoft Office PowerPoint</Application>
  <PresentationFormat>Экран (4:3)</PresentationFormat>
  <Paragraphs>95</Paragraphs>
  <Slides>27</Slides>
  <Notes>27</Notes>
  <HiddenSlides>0</HiddenSlides>
  <MMClips>5</MMClips>
  <ScaleCrop>false</ScaleCrop>
  <HeadingPairs>
    <vt:vector size="4" baseType="variant">
      <vt:variant>
        <vt:lpstr>Тема</vt:lpstr>
      </vt:variant>
      <vt:variant>
        <vt:i4>6</vt:i4>
      </vt:variant>
      <vt:variant>
        <vt:lpstr>Заголовки слайдов</vt:lpstr>
      </vt:variant>
      <vt:variant>
        <vt:i4>27</vt:i4>
      </vt:variant>
    </vt:vector>
  </HeadingPairs>
  <TitlesOfParts>
    <vt:vector size="33" baseType="lpstr">
      <vt:lpstr>1_Апекс</vt:lpstr>
      <vt:lpstr>Эркер</vt:lpstr>
      <vt:lpstr>Тема Office</vt:lpstr>
      <vt:lpstr>Метро</vt:lpstr>
      <vt:lpstr>Поток</vt:lpstr>
      <vt:lpstr>Трек</vt:lpstr>
      <vt:lpstr> </vt:lpstr>
      <vt:lpstr>Старт космического корабля</vt:lpstr>
      <vt:lpstr>Работа бортовых  систем</vt:lpstr>
      <vt:lpstr>Как безмерно оно притяжение земли</vt:lpstr>
      <vt:lpstr>Конкурс радистов</vt:lpstr>
      <vt:lpstr>Стюардесса мила и желанна</vt:lpstr>
      <vt:lpstr>Конкурс капитанов</vt:lpstr>
      <vt:lpstr>Самый, самый</vt:lpstr>
      <vt:lpstr>Земляне</vt:lpstr>
      <vt:lpstr> Что лишнее?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Космический рейс</dc:title>
  <dc:creator>Пользователь Windows</dc:creator>
  <cp:lastModifiedBy>Пользователь Windows</cp:lastModifiedBy>
  <cp:revision>116</cp:revision>
  <dcterms:created xsi:type="dcterms:W3CDTF">2010-03-29T16:15:37Z</dcterms:created>
  <dcterms:modified xsi:type="dcterms:W3CDTF">2010-04-11T17:21:16Z</dcterms:modified>
</cp:coreProperties>
</file>